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70" r:id="rId6"/>
    <p:sldId id="261" r:id="rId7"/>
    <p:sldId id="271" r:id="rId8"/>
    <p:sldId id="263" r:id="rId9"/>
    <p:sldId id="272" r:id="rId10"/>
    <p:sldId id="264" r:id="rId11"/>
    <p:sldId id="268" r:id="rId12"/>
    <p:sldId id="273" r:id="rId13"/>
    <p:sldId id="274" r:id="rId14"/>
    <p:sldId id="269" r:id="rId15"/>
    <p:sldId id="267" r:id="rId16"/>
  </p:sldIdLst>
  <p:sldSz cx="9144000" cy="5143500" type="screen16x9"/>
  <p:notesSz cx="6858000" cy="9144000"/>
  <p:embeddedFontLst>
    <p:embeddedFont>
      <p:font typeface="Economica" panose="020B0604020202020204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86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013748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92E140FE-87C6-D076-EA7B-2F9718E38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EF95396E-0D1E-3947-3168-BEA8FE1EB2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49AE1D6E-F453-640F-5CD7-3FC6371217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800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61E43031-77EF-341E-1C87-DF43120B26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B3932E7C-FE5C-AA50-260F-5D2A944554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F618EBE4-11F3-5119-03F1-3DDDDE5B3D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5263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16b2adad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16b2adad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16b2adad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16b2adad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6516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7241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6D9212FF-A123-EA8B-7FF5-A9A33377A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>
            <a:extLst>
              <a:ext uri="{FF2B5EF4-FFF2-40B4-BE49-F238E27FC236}">
                <a16:creationId xmlns:a16="http://schemas.microsoft.com/office/drawing/2014/main" id="{93F0FAC4-7412-A1A3-9FB1-6BAF403586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>
            <a:extLst>
              <a:ext uri="{FF2B5EF4-FFF2-40B4-BE49-F238E27FC236}">
                <a16:creationId xmlns:a16="http://schemas.microsoft.com/office/drawing/2014/main" id="{AC5D5F87-5D0F-8810-B764-65D6D6FCC2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1599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805450" y="821300"/>
            <a:ext cx="3305900" cy="20403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uk-UA" sz="1800" dirty="0"/>
              <a:t>Програмна рекомендаційна система для персоналізованого вибору туристичних локацій на основі уподобань користувача. Серверна частина</a:t>
            </a:r>
            <a:endParaRPr sz="18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948250" y="3635125"/>
            <a:ext cx="5087400" cy="15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Бургард І.К, ПЗПІ-21-4</a:t>
            </a:r>
            <a:endParaRPr dirty="0"/>
          </a:p>
          <a:p>
            <a:pPr marL="0" lvl="0" indent="0" algn="l"/>
            <a:r>
              <a:rPr lang="uk" dirty="0"/>
              <a:t>Керівник:       </a:t>
            </a:r>
            <a:r>
              <a:rPr lang="uk-UA" dirty="0"/>
              <a:t>доц. </a:t>
            </a:r>
            <a:r>
              <a:rPr lang="uk" dirty="0"/>
              <a:t>Вечур О.В.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13 червня 2025</a:t>
            </a:r>
            <a:endParaRPr dirty="0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25" y="170825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Приклад реалізації</a:t>
            </a:r>
            <a:endParaRPr sz="3200" dirty="0"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10</a:t>
            </a:fld>
            <a:endParaRPr lang="uk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34DBA92-7E4C-FCC6-C602-DEC793EDC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925" y="784045"/>
            <a:ext cx="4173552" cy="219384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BE7E462-8B0E-2F75-8837-77ABB26A47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5005" y="784046"/>
            <a:ext cx="4095900" cy="219384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Тестування</a:t>
            </a:r>
            <a:endParaRPr sz="3200" dirty="0"/>
          </a:p>
        </p:txBody>
      </p:sp>
      <p:sp>
        <p:nvSpPr>
          <p:cNvPr id="128" name="Google Shape;128;p22"/>
          <p:cNvSpPr txBox="1">
            <a:spLocks noGrp="1"/>
          </p:cNvSpPr>
          <p:nvPr>
            <p:ph type="body" idx="1"/>
          </p:nvPr>
        </p:nvSpPr>
        <p:spPr>
          <a:xfrm>
            <a:off x="268925" y="754380"/>
            <a:ext cx="8563375" cy="39543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buNone/>
            </a:pPr>
            <a:r>
              <a:rPr lang="uk-UA" dirty="0"/>
              <a:t>Модульне тестування: </a:t>
            </a:r>
            <a:r>
              <a:rPr lang="ru-RU" dirty="0" err="1"/>
              <a:t>перевірка</a:t>
            </a:r>
            <a:r>
              <a:rPr lang="ru-RU" dirty="0"/>
              <a:t> </a:t>
            </a:r>
            <a:r>
              <a:rPr lang="ru-RU" dirty="0" err="1"/>
              <a:t>окремих</a:t>
            </a:r>
            <a:r>
              <a:rPr lang="ru-RU" dirty="0"/>
              <a:t> </a:t>
            </a:r>
            <a:r>
              <a:rPr lang="ru-RU" dirty="0" err="1"/>
              <a:t>методів</a:t>
            </a:r>
            <a:endParaRPr lang="en-US" dirty="0"/>
          </a:p>
          <a:p>
            <a:pPr marL="0" lvl="0" indent="0">
              <a:spcAft>
                <a:spcPts val="1200"/>
              </a:spcAft>
              <a:buNone/>
            </a:pPr>
            <a:endParaRPr lang="uk-UA" dirty="0"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8D948D-369C-B702-98D8-76BFF8794D1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11</a:t>
            </a:fld>
            <a:endParaRPr lang="uk-UA" dirty="0"/>
          </a:p>
        </p:txBody>
      </p:sp>
      <p:pic>
        <p:nvPicPr>
          <p:cNvPr id="3" name="Рисунок 2" descr="Изображение выглядит как текст, снимок экрана, программное обеспечение, Мультимедийное программное обеспече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C97AD45F-0180-1E52-1FD4-95045CCD2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864" y="1227809"/>
            <a:ext cx="6334272" cy="302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2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9C86D834-5798-B9BD-45BA-7B098F8D3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95F2B22C-66FE-5EA3-5B35-4477AE4363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Тестування</a:t>
            </a:r>
            <a:endParaRPr sz="3200" dirty="0"/>
          </a:p>
        </p:txBody>
      </p:sp>
      <p:sp>
        <p:nvSpPr>
          <p:cNvPr id="128" name="Google Shape;128;p22">
            <a:extLst>
              <a:ext uri="{FF2B5EF4-FFF2-40B4-BE49-F238E27FC236}">
                <a16:creationId xmlns:a16="http://schemas.microsoft.com/office/drawing/2014/main" id="{45196133-9842-6C64-1890-587CBEAE32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25" y="448513"/>
            <a:ext cx="8563375" cy="39543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buNone/>
            </a:pPr>
            <a:r>
              <a:rPr lang="uk-UA" dirty="0"/>
              <a:t>Інтеграційне тестування: </a:t>
            </a:r>
            <a:r>
              <a:rPr lang="ru-RU" dirty="0" err="1"/>
              <a:t>перевірка</a:t>
            </a:r>
            <a:r>
              <a:rPr lang="ru-RU" dirty="0"/>
              <a:t> </a:t>
            </a:r>
            <a:r>
              <a:rPr lang="uk-UA" dirty="0"/>
              <a:t>взаємодії кількох шарів системи</a:t>
            </a:r>
            <a:endParaRPr lang="en-US" dirty="0"/>
          </a:p>
          <a:p>
            <a:pPr marL="0" lvl="0" indent="0">
              <a:spcAft>
                <a:spcPts val="1200"/>
              </a:spcAft>
              <a:buNone/>
            </a:pPr>
            <a:endParaRPr lang="uk-UA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666191D9-D64A-61C2-BF76-407ABAC7962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0C12A7-9CBF-24DC-A0E8-87AF2F131D3C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12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41FDB12-27D5-AE95-33CE-A504C965D2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348" y="1295401"/>
            <a:ext cx="3548331" cy="265719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6CD2C91-CBF6-5B12-E3D5-485C08EFDC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0272" y="936070"/>
            <a:ext cx="4242625" cy="194073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11D7FA2-0618-731C-2FAB-A40D4EB00C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0272" y="2876803"/>
            <a:ext cx="4242625" cy="198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43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93A486D5-869D-C30B-E74D-773436664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992A063E-7547-5C74-504D-86067E981C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Тестування</a:t>
            </a:r>
            <a:endParaRPr sz="3200" dirty="0"/>
          </a:p>
        </p:txBody>
      </p:sp>
      <p:sp>
        <p:nvSpPr>
          <p:cNvPr id="128" name="Google Shape;128;p22">
            <a:extLst>
              <a:ext uri="{FF2B5EF4-FFF2-40B4-BE49-F238E27FC236}">
                <a16:creationId xmlns:a16="http://schemas.microsoft.com/office/drawing/2014/main" id="{7B0C86DD-B359-C3E1-83A7-B818BFB71F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25" y="448513"/>
            <a:ext cx="8563375" cy="39543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buNone/>
            </a:pPr>
            <a:r>
              <a:rPr lang="uk-UA" dirty="0"/>
              <a:t>Навантажувальне тестування: </a:t>
            </a:r>
            <a:r>
              <a:rPr lang="ru-RU" dirty="0" err="1"/>
              <a:t>перевірка</a:t>
            </a:r>
            <a:r>
              <a:rPr lang="ru-RU" dirty="0"/>
              <a:t> </a:t>
            </a:r>
            <a:r>
              <a:rPr lang="uk-UA" dirty="0"/>
              <a:t>відповідності нефункціональним вимогам</a:t>
            </a:r>
            <a:endParaRPr lang="en-US" dirty="0"/>
          </a:p>
          <a:p>
            <a:pPr marL="0" lvl="0" indent="0">
              <a:spcAft>
                <a:spcPts val="1200"/>
              </a:spcAft>
              <a:buNone/>
            </a:pPr>
            <a:endParaRPr lang="uk-UA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CA7CE214-37CE-9EDD-5816-150D62E0285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A07492-97CB-0E26-0D03-0D3739E9B1F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13</a:t>
            </a:fld>
            <a:endParaRPr lang="uk-UA" dirty="0"/>
          </a:p>
        </p:txBody>
      </p:sp>
      <p:pic>
        <p:nvPicPr>
          <p:cNvPr id="3" name="Рисунок 2" descr="Изображение выглядит как текст, снимок экрана, программное обеспечение, Мультимедийное программное обеспече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34E9C94-5732-FC04-E055-148206CE0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616" y="1156741"/>
            <a:ext cx="5664403" cy="297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6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268925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Публікація результатів </a:t>
            </a:r>
            <a:endParaRPr sz="3200" dirty="0"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B10B47-7B7A-16D3-B2F7-7BCD981C8FD9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14</a:t>
            </a:fld>
            <a:endParaRPr lang="uk-UA" dirty="0"/>
          </a:p>
        </p:txBody>
      </p:sp>
      <p:pic>
        <p:nvPicPr>
          <p:cNvPr id="4" name="Рисунок 3" descr="Изображение выглядит как текст, снимок экрана, Шрифт, письмо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6AEAA7FC-855D-BC79-64C0-78CF42B8F3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5364" y="683415"/>
            <a:ext cx="2961749" cy="4021734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Шрифт, бумаг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880D853B-FE02-E908-C347-B4C94017AB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4816" y="683415"/>
            <a:ext cx="2969693" cy="402173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3D2E7D6-A029-7B8E-11C6-BE660239BE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700" y="741003"/>
            <a:ext cx="2482112" cy="352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3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6051672" y="1005500"/>
            <a:ext cx="301062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r>
              <a:rPr lang="uk-UA" sz="1100" dirty="0"/>
              <a:t>Можливий подальший розвиток системи:</a:t>
            </a:r>
          </a:p>
          <a:p>
            <a:r>
              <a:rPr lang="uk-UA" sz="1100" dirty="0"/>
              <a:t>Підтримка </a:t>
            </a:r>
            <a:r>
              <a:rPr lang="uk-UA" sz="1100" dirty="0" err="1"/>
              <a:t>офлайн</a:t>
            </a:r>
            <a:r>
              <a:rPr lang="uk-UA" sz="1100" dirty="0"/>
              <a:t>-режиму(</a:t>
            </a:r>
            <a:r>
              <a:rPr lang="uk-UA" sz="1100" dirty="0" err="1"/>
              <a:t>кешування</a:t>
            </a:r>
            <a:r>
              <a:rPr lang="uk-UA" sz="1100" dirty="0"/>
              <a:t>).</a:t>
            </a:r>
          </a:p>
          <a:p>
            <a:r>
              <a:rPr lang="uk-UA" sz="1100" dirty="0" err="1"/>
              <a:t>Гейміфікація</a:t>
            </a:r>
            <a:r>
              <a:rPr lang="uk-UA" sz="1100" dirty="0"/>
              <a:t>(значки, досягнення), аналітичні </a:t>
            </a:r>
            <a:r>
              <a:rPr lang="uk-UA" sz="1100" dirty="0" err="1"/>
              <a:t>дашборди</a:t>
            </a:r>
            <a:endParaRPr lang="uk-UA" sz="1100" dirty="0"/>
          </a:p>
          <a:p>
            <a:r>
              <a:rPr lang="uk-UA" sz="1100" dirty="0"/>
              <a:t>Інтеграція реального контексту(погода, свята, події, трафік).</a:t>
            </a:r>
          </a:p>
          <a:p>
            <a:r>
              <a:rPr lang="uk-UA" sz="1100" dirty="0"/>
              <a:t>Інтеграція з системами бронювання.</a:t>
            </a: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5B94D8-63F6-7EAC-6461-2DB4B135596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15</a:t>
            </a:fld>
            <a:endParaRPr lang="uk-UA" dirty="0"/>
          </a:p>
        </p:txBody>
      </p:sp>
      <p:sp>
        <p:nvSpPr>
          <p:cNvPr id="7" name="Google Shape;142;p24"/>
          <p:cNvSpPr txBox="1">
            <a:spLocks/>
          </p:cNvSpPr>
          <p:nvPr/>
        </p:nvSpPr>
        <p:spPr>
          <a:xfrm>
            <a:off x="3133177" y="1005160"/>
            <a:ext cx="301062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14300" indent="0">
              <a:buNone/>
            </a:pPr>
            <a:r>
              <a:rPr lang="uk-UA" sz="1100" dirty="0"/>
              <a:t>Можливості використання:</a:t>
            </a:r>
          </a:p>
          <a:p>
            <a:r>
              <a:rPr lang="uk-UA" sz="1100" dirty="0" err="1"/>
              <a:t>Бекенд</a:t>
            </a:r>
            <a:r>
              <a:rPr lang="uk-UA" sz="1100" dirty="0"/>
              <a:t>-сервіс доступний через стандартизовані </a:t>
            </a:r>
            <a:r>
              <a:rPr lang="en-US" sz="1100" dirty="0"/>
              <a:t>REST-</a:t>
            </a:r>
            <a:r>
              <a:rPr lang="uk-UA" sz="1100" dirty="0" err="1"/>
              <a:t>ендпоїнти</a:t>
            </a:r>
            <a:r>
              <a:rPr lang="uk-UA" sz="1100" dirty="0"/>
              <a:t>, що дозволяє легко інтегрувати його з будь‑якими клієнтськими застосунками (веб, мобільні, десктоп)</a:t>
            </a:r>
          </a:p>
          <a:p>
            <a:r>
              <a:rPr lang="uk-UA" sz="1100" dirty="0"/>
              <a:t>Архітектура на базі </a:t>
            </a:r>
            <a:r>
              <a:rPr lang="uk-UA" sz="1100" dirty="0" err="1"/>
              <a:t>мікросервісів</a:t>
            </a:r>
            <a:r>
              <a:rPr lang="uk-UA" sz="1100" dirty="0"/>
              <a:t> і </a:t>
            </a:r>
            <a:r>
              <a:rPr lang="en-US" sz="1100" dirty="0"/>
              <a:t>AWS </a:t>
            </a:r>
            <a:r>
              <a:rPr lang="uk-UA" sz="1100" dirty="0"/>
              <a:t>дає змогу розгортати тільки потрібні модулі в різних середовищах і підключати їх до існуючих екосистем без повного </a:t>
            </a:r>
            <a:r>
              <a:rPr lang="uk-UA" sz="1100" dirty="0" err="1"/>
              <a:t>рефакторингу</a:t>
            </a:r>
            <a:r>
              <a:rPr lang="uk-UA" sz="1100" dirty="0"/>
              <a:t>.</a:t>
            </a:r>
          </a:p>
          <a:p>
            <a:pPr marL="114300" indent="0">
              <a:buNone/>
            </a:pPr>
            <a:endParaRPr lang="uk-UA" sz="1100" dirty="0"/>
          </a:p>
        </p:txBody>
      </p:sp>
      <p:sp>
        <p:nvSpPr>
          <p:cNvPr id="8" name="Google Shape;142;p24"/>
          <p:cNvSpPr txBox="1">
            <a:spLocks/>
          </p:cNvSpPr>
          <p:nvPr/>
        </p:nvSpPr>
        <p:spPr>
          <a:xfrm>
            <a:off x="190832" y="1005160"/>
            <a:ext cx="301062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14300" indent="0">
              <a:buNone/>
            </a:pPr>
            <a:r>
              <a:rPr lang="ru-RU" dirty="0" err="1"/>
              <a:t>Реалістичність</a:t>
            </a:r>
            <a:r>
              <a:rPr lang="ru-RU" dirty="0"/>
              <a:t> та </a:t>
            </a:r>
            <a:r>
              <a:rPr lang="ru-RU" dirty="0" err="1"/>
              <a:t>корисність</a:t>
            </a:r>
            <a:r>
              <a:rPr lang="ru-RU" dirty="0"/>
              <a:t> </a:t>
            </a:r>
            <a:r>
              <a:rPr lang="ru-RU" dirty="0" err="1"/>
              <a:t>отриманих</a:t>
            </a:r>
            <a:r>
              <a:rPr lang="ru-RU" dirty="0"/>
              <a:t> </a:t>
            </a:r>
            <a:r>
              <a:rPr lang="ru-RU" dirty="0" err="1"/>
              <a:t>результатів</a:t>
            </a:r>
            <a:r>
              <a:rPr lang="ru-RU" dirty="0"/>
              <a:t>:</a:t>
            </a:r>
            <a:endParaRPr lang="uk-UA" dirty="0"/>
          </a:p>
          <a:p>
            <a:r>
              <a:rPr lang="uk-UA" dirty="0"/>
              <a:t>Розроблена серверна частина системи забезпечує швидку та надійну обробку персоналізованих рекомендацій, управління маршрутами й обробку відгуків, поєднуючи </a:t>
            </a:r>
            <a:r>
              <a:rPr lang="uk-UA" dirty="0" err="1"/>
              <a:t>мікросервісну</a:t>
            </a:r>
            <a:r>
              <a:rPr lang="uk-UA" dirty="0"/>
              <a:t> архітектуру з окремими доменними сервісами (</a:t>
            </a:r>
            <a:r>
              <a:rPr lang="en-US" dirty="0"/>
              <a:t>Identity, Content, Engagement, Recommendation)</a:t>
            </a:r>
            <a:r>
              <a:rPr lang="uk-UA" dirty="0"/>
              <a:t>.</a:t>
            </a:r>
            <a:endParaRPr lang="ru-RU" dirty="0"/>
          </a:p>
          <a:p>
            <a:r>
              <a:rPr lang="uk-UA" dirty="0"/>
              <a:t>Проведене комплексне тестування (модульне, інтеграційне та навантажувальне) підтвердило високу продуктивність </a:t>
            </a:r>
            <a:r>
              <a:rPr lang="en-US" dirty="0"/>
              <a:t>API, </a:t>
            </a:r>
            <a:r>
              <a:rPr lang="uk-UA" dirty="0"/>
              <a:t>коректність бізнес‑логіки та здатність витримувати пікові навантаження без деградації сервісу</a:t>
            </a:r>
            <a:r>
              <a:rPr lang="ru-RU" dirty="0"/>
              <a:t>.</a:t>
            </a:r>
            <a:endParaRPr lang="uk-UA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Мета роботи</a:t>
            </a:r>
            <a:endParaRPr sz="32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1005500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r>
              <a:rPr lang="ru-RU" sz="1600" dirty="0"/>
              <a:t>Мета </a:t>
            </a:r>
            <a:r>
              <a:rPr lang="ru-RU" sz="1600" dirty="0" err="1"/>
              <a:t>роботи</a:t>
            </a:r>
            <a:r>
              <a:rPr lang="ru-RU" sz="1600" dirty="0"/>
              <a:t>: </a:t>
            </a:r>
            <a:r>
              <a:rPr lang="ru-RU" sz="1600" dirty="0" err="1"/>
              <a:t>розробка</a:t>
            </a:r>
            <a:r>
              <a:rPr lang="ru-RU" sz="1600" dirty="0"/>
              <a:t> </a:t>
            </a:r>
            <a:r>
              <a:rPr lang="ru-RU" sz="1600" dirty="0" err="1"/>
              <a:t>сучасного</a:t>
            </a:r>
            <a:r>
              <a:rPr lang="ru-RU" sz="1600" dirty="0"/>
              <a:t> та </a:t>
            </a:r>
            <a:r>
              <a:rPr lang="ru-RU" sz="1600" dirty="0" err="1"/>
              <a:t>високопродуктивного</a:t>
            </a:r>
            <a:r>
              <a:rPr lang="ru-RU" sz="1600" dirty="0"/>
              <a:t> серверу, </a:t>
            </a:r>
            <a:r>
              <a:rPr lang="ru-RU" sz="1600" dirty="0" err="1"/>
              <a:t>що</a:t>
            </a:r>
            <a:r>
              <a:rPr lang="ru-RU" sz="1600" dirty="0"/>
              <a:t> </a:t>
            </a:r>
            <a:r>
              <a:rPr lang="ru-RU" sz="1600" dirty="0" err="1"/>
              <a:t>забезпечує</a:t>
            </a:r>
            <a:r>
              <a:rPr lang="ru-RU" sz="1600" dirty="0"/>
              <a:t> </a:t>
            </a:r>
            <a:r>
              <a:rPr lang="ru-RU" sz="1600" dirty="0" err="1"/>
              <a:t>формування</a:t>
            </a:r>
            <a:r>
              <a:rPr lang="ru-RU" sz="1600" dirty="0"/>
              <a:t> та доставку </a:t>
            </a:r>
            <a:r>
              <a:rPr lang="ru-RU" sz="1600" dirty="0" err="1"/>
              <a:t>персоналізованих</a:t>
            </a:r>
            <a:r>
              <a:rPr lang="ru-RU" sz="1600" dirty="0"/>
              <a:t> </a:t>
            </a:r>
            <a:r>
              <a:rPr lang="ru-RU" sz="1600" dirty="0" err="1"/>
              <a:t>туристичних</a:t>
            </a:r>
            <a:r>
              <a:rPr lang="ru-RU" sz="1600" dirty="0"/>
              <a:t> </a:t>
            </a:r>
            <a:r>
              <a:rPr lang="ru-RU" sz="1600" dirty="0" err="1"/>
              <a:t>рекомендацій</a:t>
            </a:r>
            <a:r>
              <a:rPr lang="ru-RU" sz="1600" dirty="0"/>
              <a:t>, </a:t>
            </a:r>
            <a:r>
              <a:rPr lang="ru-RU" sz="1600" dirty="0" err="1"/>
              <a:t>обробку</a:t>
            </a:r>
            <a:r>
              <a:rPr lang="ru-RU" sz="1600" dirty="0"/>
              <a:t> </a:t>
            </a:r>
            <a:r>
              <a:rPr lang="ru-RU" sz="1600" dirty="0" err="1"/>
              <a:t>відгуків</a:t>
            </a:r>
            <a:r>
              <a:rPr lang="ru-RU" sz="1600" dirty="0"/>
              <a:t> і </a:t>
            </a:r>
            <a:r>
              <a:rPr lang="ru-RU" sz="1600" dirty="0" err="1"/>
              <a:t>підтримку</a:t>
            </a:r>
            <a:r>
              <a:rPr lang="ru-RU" sz="1600" dirty="0"/>
              <a:t> </a:t>
            </a:r>
            <a:r>
              <a:rPr lang="ru-RU" sz="1600" dirty="0" err="1"/>
              <a:t>соціальної</a:t>
            </a:r>
            <a:r>
              <a:rPr lang="ru-RU" sz="1600" dirty="0"/>
              <a:t> </a:t>
            </a:r>
            <a:r>
              <a:rPr lang="ru-RU" sz="1600" dirty="0" err="1"/>
              <a:t>взаємодії</a:t>
            </a:r>
            <a:r>
              <a:rPr lang="ru-RU" sz="1600" dirty="0"/>
              <a:t> </a:t>
            </a:r>
            <a:r>
              <a:rPr lang="ru-RU" sz="1600" dirty="0" err="1"/>
              <a:t>між</a:t>
            </a:r>
            <a:r>
              <a:rPr lang="ru-RU" sz="1600" dirty="0"/>
              <a:t> </a:t>
            </a:r>
            <a:r>
              <a:rPr lang="ru-RU" sz="1600" dirty="0" err="1"/>
              <a:t>користувачами</a:t>
            </a:r>
            <a:r>
              <a:rPr lang="ru-RU" sz="1600" dirty="0"/>
              <a:t> через </a:t>
            </a:r>
            <a:r>
              <a:rPr lang="ru-RU" sz="1600" dirty="0" err="1"/>
              <a:t>захищені</a:t>
            </a:r>
            <a:r>
              <a:rPr lang="ru-RU" sz="1600" dirty="0"/>
              <a:t> </a:t>
            </a:r>
            <a:r>
              <a:rPr lang="en-US" sz="1600" dirty="0"/>
              <a:t>REST-</a:t>
            </a:r>
            <a:r>
              <a:rPr lang="ru-RU" sz="1600" dirty="0" err="1"/>
              <a:t>ендпоїнти</a:t>
            </a:r>
            <a:r>
              <a:rPr lang="ru-RU" sz="1600" dirty="0"/>
              <a:t>.</a:t>
            </a:r>
          </a:p>
          <a:p>
            <a:pPr marL="114300" indent="0">
              <a:buNone/>
            </a:pPr>
            <a:endParaRPr lang="ru-RU" sz="1600" dirty="0"/>
          </a:p>
          <a:p>
            <a:pPr marL="114300" indent="0">
              <a:buNone/>
            </a:pPr>
            <a:r>
              <a:rPr lang="uk-UA" sz="1600" dirty="0"/>
              <a:t>Актуальність:</a:t>
            </a:r>
          </a:p>
          <a:p>
            <a:r>
              <a:rPr lang="ru-RU" sz="1600" dirty="0" err="1"/>
              <a:t>Надійність</a:t>
            </a:r>
            <a:r>
              <a:rPr lang="ru-RU" sz="1600" dirty="0"/>
              <a:t> та </a:t>
            </a:r>
            <a:r>
              <a:rPr lang="ru-RU" sz="1600" dirty="0" err="1"/>
              <a:t>безпека</a:t>
            </a:r>
            <a:r>
              <a:rPr lang="ru-RU" sz="1600" dirty="0"/>
              <a:t> </a:t>
            </a:r>
            <a:r>
              <a:rPr lang="ru-RU" sz="1600" dirty="0" err="1"/>
              <a:t>завдяки</a:t>
            </a:r>
            <a:r>
              <a:rPr lang="ru-RU" sz="1600" dirty="0"/>
              <a:t> </a:t>
            </a:r>
            <a:r>
              <a:rPr lang="ru-RU" sz="1600" dirty="0" err="1"/>
              <a:t>інтеграції</a:t>
            </a:r>
            <a:r>
              <a:rPr lang="ru-RU" sz="1600" dirty="0"/>
              <a:t> з </a:t>
            </a:r>
            <a:r>
              <a:rPr lang="ru-RU" sz="1600" dirty="0" err="1"/>
              <a:t>перевіреним</a:t>
            </a:r>
            <a:r>
              <a:rPr lang="ru-RU" sz="1600" dirty="0"/>
              <a:t> </a:t>
            </a:r>
            <a:r>
              <a:rPr lang="ru-RU" sz="1600" dirty="0" err="1"/>
              <a:t>сервісом</a:t>
            </a:r>
            <a:r>
              <a:rPr lang="ru-RU" sz="1600" dirty="0"/>
              <a:t> </a:t>
            </a:r>
            <a:r>
              <a:rPr lang="ru-RU" sz="1600" dirty="0" err="1"/>
              <a:t>авторизації</a:t>
            </a:r>
            <a:r>
              <a:rPr lang="ru-RU" sz="1600" dirty="0"/>
              <a:t> та </a:t>
            </a:r>
            <a:r>
              <a:rPr lang="ru-RU" sz="1600" dirty="0" err="1"/>
              <a:t>автентифікації</a:t>
            </a:r>
            <a:r>
              <a:rPr lang="ru-RU" sz="1600" dirty="0"/>
              <a:t>	.</a:t>
            </a:r>
          </a:p>
          <a:p>
            <a:r>
              <a:rPr lang="uk-UA" sz="1600" dirty="0"/>
              <a:t>Стабільна видача персоналізованих рекомендацій навіть під великим навантаженням.</a:t>
            </a:r>
          </a:p>
          <a:p>
            <a:r>
              <a:rPr lang="uk-UA" sz="1600" dirty="0"/>
              <a:t>Популяризація </a:t>
            </a:r>
            <a:r>
              <a:rPr lang="uk-UA" sz="1600" dirty="0" err="1"/>
              <a:t>мікросервісної</a:t>
            </a:r>
            <a:r>
              <a:rPr lang="uk-UA" sz="1600" dirty="0"/>
              <a:t> та хмарної </a:t>
            </a:r>
            <a:r>
              <a:rPr lang="uk-UA" sz="1600" dirty="0" err="1"/>
              <a:t>архітектур</a:t>
            </a:r>
            <a:r>
              <a:rPr lang="uk-UA" sz="1600" dirty="0"/>
              <a:t>.</a:t>
            </a: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3E68CA-DEF7-D32D-BFB6-7B402335F4C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</a:t>
            </a:fld>
            <a:endParaRPr lang="uk-U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</a:t>
            </a:r>
            <a:endParaRPr sz="3200"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311700" y="836234"/>
            <a:ext cx="5752719" cy="4391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uk-UA" sz="1600" dirty="0"/>
              <a:t>Дослідження архітектури конкурента(</a:t>
            </a:r>
            <a:r>
              <a:rPr lang="en-US" sz="1600" dirty="0"/>
              <a:t>TripAdvisor</a:t>
            </a:r>
            <a:r>
              <a:rPr lang="uk-UA" sz="1600" dirty="0"/>
              <a:t>):</a:t>
            </a:r>
            <a:br>
              <a:rPr lang="uk-UA" sz="1600" dirty="0"/>
            </a:br>
            <a:endParaRPr lang="uk-UA" sz="1600" dirty="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62475D-5E0B-A5AC-3922-2970FC56A64D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3</a:t>
            </a:fld>
            <a:endParaRPr lang="uk-UA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0D5FFB-4554-0EA0-40C7-F9720033C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20" y="1275350"/>
            <a:ext cx="3175911" cy="1787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7EF0415-823D-7EA6-1C5B-7FEB1FA25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2471" y="1275349"/>
            <a:ext cx="3184957" cy="1787071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3711B34-BE30-5808-5517-6910AEC26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9462" y="3121965"/>
            <a:ext cx="3184957" cy="1792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Постановка задачі</a:t>
            </a:r>
            <a:endParaRPr sz="320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indent="0">
              <a:buNone/>
            </a:pPr>
            <a:r>
              <a:rPr lang="ru-RU" sz="1600" dirty="0" err="1"/>
              <a:t>Розробити</a:t>
            </a:r>
            <a:r>
              <a:rPr lang="ru-RU" sz="1600" dirty="0"/>
              <a:t> </a:t>
            </a:r>
            <a:r>
              <a:rPr lang="uk-UA" sz="1600" dirty="0"/>
              <a:t>серверну частину програмної системи,</a:t>
            </a:r>
            <a:r>
              <a:rPr lang="ru-RU" sz="1600" dirty="0"/>
              <a:t> яка </a:t>
            </a:r>
            <a:r>
              <a:rPr lang="ru-RU" sz="1600" dirty="0" err="1"/>
              <a:t>забезпечуватиме</a:t>
            </a:r>
            <a:r>
              <a:rPr lang="ru-RU" sz="1600" dirty="0"/>
              <a:t>:</a:t>
            </a:r>
          </a:p>
          <a:p>
            <a:pPr marL="114300" indent="0">
              <a:buNone/>
            </a:pPr>
            <a:endParaRPr lang="ru-RU" sz="1600" dirty="0"/>
          </a:p>
          <a:p>
            <a:pPr marL="114300" indent="0">
              <a:buNone/>
            </a:pPr>
            <a:r>
              <a:rPr lang="uk-UA" sz="1600" dirty="0"/>
              <a:t>Функції:</a:t>
            </a:r>
          </a:p>
          <a:p>
            <a:r>
              <a:rPr lang="ru-RU" sz="1600" dirty="0"/>
              <a:t>REST API для </a:t>
            </a:r>
            <a:r>
              <a:rPr lang="ru-RU" sz="1600" dirty="0" err="1"/>
              <a:t>отримання</a:t>
            </a:r>
            <a:r>
              <a:rPr lang="ru-RU" sz="1600" dirty="0"/>
              <a:t> та </a:t>
            </a:r>
            <a:r>
              <a:rPr lang="ru-RU" sz="1600" dirty="0" err="1"/>
              <a:t>оновлення</a:t>
            </a:r>
            <a:r>
              <a:rPr lang="ru-RU" sz="1600" dirty="0"/>
              <a:t> </a:t>
            </a:r>
            <a:r>
              <a:rPr lang="ru-RU" sz="1600" dirty="0" err="1"/>
              <a:t>персоналізованих</a:t>
            </a:r>
            <a:r>
              <a:rPr lang="ru-RU" sz="1600" dirty="0"/>
              <a:t> </a:t>
            </a:r>
            <a:r>
              <a:rPr lang="ru-RU" sz="1600" dirty="0" err="1"/>
              <a:t>рекомендацій</a:t>
            </a:r>
            <a:r>
              <a:rPr lang="uk-UA" sz="1600" dirty="0"/>
              <a:t>.</a:t>
            </a:r>
          </a:p>
          <a:p>
            <a:r>
              <a:rPr lang="uk-UA" sz="1600" dirty="0"/>
              <a:t>фільтрація й сортування локацій за різними критеріями.</a:t>
            </a:r>
          </a:p>
          <a:p>
            <a:r>
              <a:rPr lang="ru-RU" sz="1600" dirty="0" err="1"/>
              <a:t>збереження</a:t>
            </a:r>
            <a:r>
              <a:rPr lang="ru-RU" sz="1600" dirty="0"/>
              <a:t> та </a:t>
            </a:r>
            <a:r>
              <a:rPr lang="ru-RU" sz="1600" dirty="0" err="1"/>
              <a:t>обробка</a:t>
            </a:r>
            <a:r>
              <a:rPr lang="ru-RU" sz="1600" dirty="0"/>
              <a:t> «</a:t>
            </a:r>
            <a:r>
              <a:rPr lang="ru-RU" sz="1600" dirty="0" err="1"/>
              <a:t>улюблених</a:t>
            </a:r>
            <a:r>
              <a:rPr lang="ru-RU" sz="1600" dirty="0"/>
              <a:t>» </a:t>
            </a:r>
            <a:r>
              <a:rPr lang="ru-RU" sz="1600" dirty="0" err="1"/>
              <a:t>місць</a:t>
            </a:r>
            <a:r>
              <a:rPr lang="ru-RU" sz="1600" dirty="0"/>
              <a:t>, </a:t>
            </a:r>
            <a:r>
              <a:rPr lang="ru-RU" sz="1600" dirty="0" err="1"/>
              <a:t>автентифікація</a:t>
            </a:r>
            <a:r>
              <a:rPr lang="ru-RU" sz="1600" dirty="0"/>
              <a:t> й </a:t>
            </a:r>
            <a:r>
              <a:rPr lang="ru-RU" sz="1600" dirty="0" err="1"/>
              <a:t>авторизація</a:t>
            </a:r>
            <a:r>
              <a:rPr lang="ru-RU" sz="1600" dirty="0"/>
              <a:t> для </a:t>
            </a:r>
            <a:r>
              <a:rPr lang="ru-RU" sz="1600" dirty="0" err="1"/>
              <a:t>безпечного</a:t>
            </a:r>
            <a:r>
              <a:rPr lang="ru-RU" sz="1600" dirty="0"/>
              <a:t> доступу до </a:t>
            </a:r>
            <a:r>
              <a:rPr lang="ru-RU" sz="1600" dirty="0" err="1"/>
              <a:t>ресурсів</a:t>
            </a:r>
            <a:r>
              <a:rPr lang="ru-RU" sz="1600" dirty="0"/>
              <a:t> </a:t>
            </a:r>
            <a:r>
              <a:rPr lang="uk-UA" sz="1600" dirty="0"/>
              <a:t>.</a:t>
            </a:r>
          </a:p>
          <a:p>
            <a:r>
              <a:rPr lang="uk-UA" sz="1600" dirty="0"/>
              <a:t>інтеграція з рекомендаційною підсистемою.</a:t>
            </a:r>
          </a:p>
          <a:p>
            <a:pPr marL="114300" indent="0">
              <a:buNone/>
            </a:pPr>
            <a:endParaRPr lang="uk-UA" sz="1600" dirty="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D9805-068E-FE7E-BC9A-0C410D68B73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4</a:t>
            </a:fld>
            <a:endParaRPr lang="uk-UA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-14830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Вибір технологій розробки </a:t>
            </a:r>
            <a:endParaRPr sz="3200" dirty="0"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43E912-C721-1128-5F72-D9BB9BCF5CCA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5</a:t>
            </a:fld>
            <a:endParaRPr lang="uk-UA" dirty="0"/>
          </a:p>
        </p:txBody>
      </p:sp>
      <p:sp>
        <p:nvSpPr>
          <p:cNvPr id="8" name="TextBox 7"/>
          <p:cNvSpPr txBox="1"/>
          <p:nvPr/>
        </p:nvSpPr>
        <p:spPr>
          <a:xfrm>
            <a:off x="647605" y="2856680"/>
            <a:ext cx="1374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.NET</a:t>
            </a:r>
            <a:endParaRPr lang="uk-UA" dirty="0"/>
          </a:p>
        </p:txBody>
      </p:sp>
      <p:sp>
        <p:nvSpPr>
          <p:cNvPr id="9" name="TextBox 8"/>
          <p:cNvSpPr txBox="1"/>
          <p:nvPr/>
        </p:nvSpPr>
        <p:spPr>
          <a:xfrm>
            <a:off x="6431951" y="2748958"/>
            <a:ext cx="2293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Amazon RDS and Aurora, Amazon SQS </a:t>
            </a:r>
          </a:p>
        </p:txBody>
      </p:sp>
      <p:pic>
        <p:nvPicPr>
          <p:cNvPr id="3" name="Picture 2" descr="NET Framework — Википедия">
            <a:extLst>
              <a:ext uri="{FF2B5EF4-FFF2-40B4-BE49-F238E27FC236}">
                <a16:creationId xmlns:a16="http://schemas.microsoft.com/office/drawing/2014/main" id="{5144931F-D5E6-3308-64D8-6DDA5BE68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22" y="1188742"/>
            <a:ext cx="1589088" cy="158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Porting to Entity Framework Core - CodeOpinion">
            <a:extLst>
              <a:ext uri="{FF2B5EF4-FFF2-40B4-BE49-F238E27FC236}">
                <a16:creationId xmlns:a16="http://schemas.microsoft.com/office/drawing/2014/main" id="{25783B47-9B84-7EDF-C9C7-5FA0C5B4C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136" y="1188742"/>
            <a:ext cx="1395845" cy="1395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Cognito | Drupal.org">
            <a:extLst>
              <a:ext uri="{FF2B5EF4-FFF2-40B4-BE49-F238E27FC236}">
                <a16:creationId xmlns:a16="http://schemas.microsoft.com/office/drawing/2014/main" id="{90208364-76D2-DDA7-6E98-49DD5D166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6747" y="1183753"/>
            <a:ext cx="1374889" cy="137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21BB8308-F1C6-5191-40D6-0E5E1AFFD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928" y="1718160"/>
            <a:ext cx="1166652" cy="1395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Automate with AWS RDS: Invoking Lambda and Setting Up Event Notifications |  by Alice the Architect | AWS in Plain English">
            <a:extLst>
              <a:ext uri="{FF2B5EF4-FFF2-40B4-BE49-F238E27FC236}">
                <a16:creationId xmlns:a16="http://schemas.microsoft.com/office/drawing/2014/main" id="{76FFE0DC-4CA9-2DE8-08FB-119C2E64E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917" y="1247066"/>
            <a:ext cx="1094509" cy="1094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27E521-B266-050E-9641-509AD852012F}"/>
              </a:ext>
            </a:extLst>
          </p:cNvPr>
          <p:cNvSpPr txBox="1"/>
          <p:nvPr/>
        </p:nvSpPr>
        <p:spPr>
          <a:xfrm>
            <a:off x="3086961" y="3332201"/>
            <a:ext cx="27805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Entity Framework, Amazon Cognito, Amazon S3</a:t>
            </a:r>
            <a:endParaRPr lang="uk-UA" dirty="0"/>
          </a:p>
        </p:txBody>
      </p:sp>
      <p:pic>
        <p:nvPicPr>
          <p:cNvPr id="2060" name="Picture 12" descr="Amazon SQS | AWS Messaging">
            <a:extLst>
              <a:ext uri="{FF2B5EF4-FFF2-40B4-BE49-F238E27FC236}">
                <a16:creationId xmlns:a16="http://schemas.microsoft.com/office/drawing/2014/main" id="{CE231E67-94C7-13F0-7B05-D8031C4F9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951" y="1193812"/>
            <a:ext cx="1000125" cy="114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97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68924" y="349659"/>
            <a:ext cx="8707435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Архітектура створенного програмного забезпечення</a:t>
            </a:r>
            <a:endParaRPr sz="3200" dirty="0"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1365340" y="4568291"/>
            <a:ext cx="6652260" cy="4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200"/>
              </a:spcAft>
              <a:buNone/>
            </a:pPr>
            <a:r>
              <a:rPr lang="uk-UA" sz="1400" dirty="0"/>
              <a:t>Діаграма розгортання серверної частини системи</a:t>
            </a:r>
            <a:endParaRPr sz="1400" dirty="0">
              <a:latin typeface="Economica" panose="020B0604020202020204" charset="0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A55726-B906-08A2-C43F-1B00FCF5F354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6</a:t>
            </a:fld>
            <a:endParaRPr lang="uk-UA" dirty="0"/>
          </a:p>
        </p:txBody>
      </p:sp>
      <p:pic>
        <p:nvPicPr>
          <p:cNvPr id="4" name="Рисунок 3" descr="Изображение выглядит как текст, диаграмма, План, Параллельный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8F3D8013-6002-EDAE-5327-7467BADCD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4049" y="1042634"/>
            <a:ext cx="5208641" cy="36077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68924" y="349659"/>
            <a:ext cx="8707435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Архітектура створенного програмного забезпечення</a:t>
            </a:r>
            <a:endParaRPr sz="3200" dirty="0"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490498" y="3547049"/>
            <a:ext cx="4132143" cy="4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ru-RU" sz="1400" dirty="0" err="1"/>
              <a:t>Загальна</a:t>
            </a:r>
            <a:r>
              <a:rPr lang="ru-RU" sz="1400" dirty="0"/>
              <a:t> </a:t>
            </a:r>
            <a:r>
              <a:rPr lang="ru-RU" sz="1400" dirty="0" err="1"/>
              <a:t>діаграма</a:t>
            </a:r>
            <a:r>
              <a:rPr lang="ru-RU" sz="1400" dirty="0"/>
              <a:t> </a:t>
            </a:r>
            <a:r>
              <a:rPr lang="ru-RU" sz="1400" dirty="0" err="1"/>
              <a:t>компонентів</a:t>
            </a:r>
            <a:r>
              <a:rPr lang="ru-RU" sz="1400" dirty="0"/>
              <a:t> </a:t>
            </a:r>
            <a:r>
              <a:rPr lang="ru-RU" sz="1400" dirty="0" err="1"/>
              <a:t>мікросервісу</a:t>
            </a:r>
            <a:endParaRPr sz="1400" dirty="0">
              <a:latin typeface="Economica" panose="020B0604020202020204" charset="0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A55726-B906-08A2-C43F-1B00FCF5F354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7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61D855-81E0-3B29-E63A-A088F4927B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129" y="1182233"/>
            <a:ext cx="3234690" cy="2258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 descr="Clean Coder Blog">
            <a:extLst>
              <a:ext uri="{FF2B5EF4-FFF2-40B4-BE49-F238E27FC236}">
                <a16:creationId xmlns:a16="http://schemas.microsoft.com/office/drawing/2014/main" id="{19108CC8-B22F-34EC-FAAD-EC410DCB44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402" y="950449"/>
            <a:ext cx="3730043" cy="25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00;p18">
            <a:extLst>
              <a:ext uri="{FF2B5EF4-FFF2-40B4-BE49-F238E27FC236}">
                <a16:creationId xmlns:a16="http://schemas.microsoft.com/office/drawing/2014/main" id="{61029A43-65F6-2B79-0947-666829D114B1}"/>
              </a:ext>
            </a:extLst>
          </p:cNvPr>
          <p:cNvSpPr txBox="1">
            <a:spLocks/>
          </p:cNvSpPr>
          <p:nvPr/>
        </p:nvSpPr>
        <p:spPr>
          <a:xfrm>
            <a:off x="4695353" y="3547049"/>
            <a:ext cx="4132143" cy="4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Aft>
                <a:spcPts val="1200"/>
              </a:spcAft>
              <a:buFont typeface="Open Sans"/>
              <a:buNone/>
            </a:pPr>
            <a:r>
              <a:rPr lang="ru-RU" sz="1400" dirty="0" err="1"/>
              <a:t>Загальна</a:t>
            </a:r>
            <a:r>
              <a:rPr lang="ru-RU" sz="1400" dirty="0"/>
              <a:t> </a:t>
            </a:r>
            <a:r>
              <a:rPr lang="ru-RU" sz="1400" dirty="0" err="1"/>
              <a:t>діаграма</a:t>
            </a:r>
            <a:r>
              <a:rPr lang="ru-RU" sz="1400" dirty="0"/>
              <a:t> </a:t>
            </a:r>
            <a:r>
              <a:rPr lang="ru-RU" sz="1400" dirty="0" err="1"/>
              <a:t>архітектури</a:t>
            </a:r>
            <a:r>
              <a:rPr lang="ru-RU" sz="1400" dirty="0"/>
              <a:t> </a:t>
            </a:r>
            <a:r>
              <a:rPr lang="ru-RU" sz="1400" dirty="0" err="1"/>
              <a:t>мікросервісу</a:t>
            </a:r>
            <a:endParaRPr lang="ru-RU" sz="1400" dirty="0">
              <a:latin typeface="Economic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843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Функціональність системи</a:t>
            </a:r>
            <a:endParaRPr sz="3200" dirty="0"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8</a:t>
            </a:fld>
            <a:endParaRPr lang="uk-UA" dirty="0"/>
          </a:p>
        </p:txBody>
      </p:sp>
      <p:sp>
        <p:nvSpPr>
          <p:cNvPr id="3" name="TextBox 2"/>
          <p:cNvSpPr txBox="1"/>
          <p:nvPr/>
        </p:nvSpPr>
        <p:spPr>
          <a:xfrm>
            <a:off x="1319967" y="4496486"/>
            <a:ext cx="7269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Діаграма</a:t>
            </a:r>
            <a:r>
              <a:rPr lang="ru-RU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ru-RU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послідовностей</a:t>
            </a:r>
            <a:r>
              <a:rPr lang="ru-RU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ru-RU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отримання</a:t>
            </a:r>
            <a:r>
              <a:rPr lang="ru-RU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ru-RU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рекомендацій</a:t>
            </a:r>
            <a:r>
              <a:rPr lang="ru-RU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для </a:t>
            </a:r>
            <a:r>
              <a:rPr lang="ru-RU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користувача</a:t>
            </a:r>
            <a:r>
              <a:rPr lang="ru-RU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80F39F-F755-7A3F-FC17-B62E6F78E5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2734" y="684005"/>
            <a:ext cx="5269230" cy="3812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7A1B26C0-3480-461B-1A20-EFCD26F70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>
            <a:extLst>
              <a:ext uri="{FF2B5EF4-FFF2-40B4-BE49-F238E27FC236}">
                <a16:creationId xmlns:a16="http://schemas.microsoft.com/office/drawing/2014/main" id="{200EA524-9CF1-E8CB-454A-3A24720273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Дизайн бази даних</a:t>
            </a:r>
            <a:endParaRPr sz="3200" dirty="0"/>
          </a:p>
        </p:txBody>
      </p:sp>
      <p:pic>
        <p:nvPicPr>
          <p:cNvPr id="115" name="Google Shape;115;p20">
            <a:extLst>
              <a:ext uri="{FF2B5EF4-FFF2-40B4-BE49-F238E27FC236}">
                <a16:creationId xmlns:a16="http://schemas.microsoft.com/office/drawing/2014/main" id="{1E22E074-38CF-E4DA-49F8-104A7FE3FCE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96F567-19B7-69EF-FBC9-DE0BC757C8CC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9</a:t>
            </a:fld>
            <a:endParaRPr lang="uk-U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68C7B5-F5BC-ADC3-E85D-B010852A8CEA}"/>
              </a:ext>
            </a:extLst>
          </p:cNvPr>
          <p:cNvSpPr txBox="1"/>
          <p:nvPr/>
        </p:nvSpPr>
        <p:spPr>
          <a:xfrm>
            <a:off x="3542621" y="4579620"/>
            <a:ext cx="19843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Діаграма</a:t>
            </a:r>
            <a:r>
              <a:rPr lang="ru-RU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ru-RU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бази</a:t>
            </a:r>
            <a:r>
              <a:rPr lang="ru-RU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ru-RU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даних</a:t>
            </a: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7C78CD-8F55-5BFD-2CE2-8921B8B3DB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52" b="19942"/>
          <a:stretch/>
        </p:blipFill>
        <p:spPr bwMode="auto">
          <a:xfrm>
            <a:off x="1872788" y="714568"/>
            <a:ext cx="5116830" cy="38012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8638399"/>
      </p:ext>
    </p:extLst>
  </p:cSld>
  <p:clrMapOvr>
    <a:masterClrMapping/>
  </p:clrMapOvr>
</p:sld>
</file>

<file path=ppt/theme/theme1.xml><?xml version="1.0" encoding="utf-8"?>
<a:theme xmlns:a="http://schemas.openxmlformats.org/drawingml/2006/main" name="Шаблон презентації кваліфікаційної роботи магістрів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презентації кваліфікаційної роботи магістрів" id="{72E840FA-3155-46C9-BB37-701E4C9B1C67}" vid="{DC416FE5-D050-4603-AD75-8F49A0CCCB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2025_Б_ПІ_ПЗПІ-21-3_Танасійчук_В_Є_present</Template>
  <TotalTime>478</TotalTime>
  <Words>412</Words>
  <Application>Microsoft Office PowerPoint</Application>
  <PresentationFormat>Экран (16:9)</PresentationFormat>
  <Paragraphs>71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Open Sans</vt:lpstr>
      <vt:lpstr>Arial</vt:lpstr>
      <vt:lpstr>Economica</vt:lpstr>
      <vt:lpstr>Шаблон презентації кваліфікаційної роботи магістрів</vt:lpstr>
      <vt:lpstr>Програмна рекомендаційна система для персоналізованого вибору туристичних локацій на основі уподобань користувача. Серверна частина</vt:lpstr>
      <vt:lpstr>Мета роботи</vt:lpstr>
      <vt:lpstr>Аналіз проблеми </vt:lpstr>
      <vt:lpstr>Постановка задачі</vt:lpstr>
      <vt:lpstr>Вибір технологій розробки </vt:lpstr>
      <vt:lpstr>Архітектура створенного програмного забезпечення</vt:lpstr>
      <vt:lpstr>Архітектура створенного програмного забезпечення</vt:lpstr>
      <vt:lpstr>Функціональність системи</vt:lpstr>
      <vt:lpstr>Дизайн бази даних</vt:lpstr>
      <vt:lpstr>Приклад реалізації</vt:lpstr>
      <vt:lpstr>Тестування</vt:lpstr>
      <vt:lpstr>Тестування</vt:lpstr>
      <vt:lpstr>Тестування</vt:lpstr>
      <vt:lpstr>Публікація результатів </vt:lpstr>
      <vt:lpstr>Підсумки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Програмна рекомендаційна система для персоналізованого вибору туристичних локацій на основі вподобань користувача. Рекомендаційна підсистема</dc:title>
  <dc:creator>Бургард Іван</dc:creator>
  <cp:lastModifiedBy>Бургард Іван</cp:lastModifiedBy>
  <cp:revision>47</cp:revision>
  <dcterms:created xsi:type="dcterms:W3CDTF">2025-06-07T09:11:26Z</dcterms:created>
  <dcterms:modified xsi:type="dcterms:W3CDTF">2025-06-11T01:31:31Z</dcterms:modified>
</cp:coreProperties>
</file>